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324" r:id="rId6"/>
    <p:sldId id="259" r:id="rId7"/>
    <p:sldId id="342" r:id="rId8"/>
    <p:sldId id="343" r:id="rId9"/>
    <p:sldId id="344" r:id="rId10"/>
    <p:sldId id="260" r:id="rId11"/>
    <p:sldId id="331" r:id="rId12"/>
    <p:sldId id="333" r:id="rId13"/>
    <p:sldId id="334" r:id="rId14"/>
    <p:sldId id="335" r:id="rId15"/>
    <p:sldId id="338" r:id="rId16"/>
    <p:sldId id="340" r:id="rId17"/>
    <p:sldId id="341" r:id="rId18"/>
    <p:sldId id="330" r:id="rId19"/>
    <p:sldId id="261" r:id="rId20"/>
    <p:sldId id="345" r:id="rId21"/>
    <p:sldId id="346" r:id="rId22"/>
    <p:sldId id="347" r:id="rId23"/>
    <p:sldId id="348" r:id="rId24"/>
    <p:sldId id="349" r:id="rId25"/>
    <p:sldId id="262" r:id="rId26"/>
    <p:sldId id="279" r:id="rId27"/>
    <p:sldId id="280" r:id="rId28"/>
    <p:sldId id="282" r:id="rId29"/>
    <p:sldId id="283" r:id="rId30"/>
    <p:sldId id="286" r:id="rId31"/>
    <p:sldId id="287" r:id="rId32"/>
    <p:sldId id="288" r:id="rId33"/>
    <p:sldId id="289" r:id="rId34"/>
    <p:sldId id="290" r:id="rId35"/>
    <p:sldId id="292" r:id="rId36"/>
    <p:sldId id="294" r:id="rId37"/>
    <p:sldId id="296" r:id="rId38"/>
    <p:sldId id="299" r:id="rId39"/>
    <p:sldId id="300" r:id="rId40"/>
    <p:sldId id="301" r:id="rId41"/>
    <p:sldId id="302" r:id="rId42"/>
    <p:sldId id="307" r:id="rId43"/>
    <p:sldId id="306" r:id="rId44"/>
    <p:sldId id="308" r:id="rId45"/>
    <p:sldId id="263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264" r:id="rId62"/>
    <p:sldId id="265" r:id="rId63"/>
    <p:sldId id="25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88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Relationship Id="rId4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5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8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7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9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7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0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7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8197B-6289-4775-BBFF-E1125A286C82}" type="datetimeFigureOut">
              <a:rPr lang="en-US" smtClean="0"/>
              <a:t>8/12/2016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8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1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0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6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549124"/>
            <a:ext cx="9144000" cy="11938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Selection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384235"/>
            <a:ext cx="4656464" cy="1655762"/>
          </a:xfrm>
        </p:spPr>
        <p:txBody>
          <a:bodyPr/>
          <a:lstStyle/>
          <a:p>
            <a:pPr algn="l"/>
            <a:r>
              <a:rPr lang="en-US" sz="2200" i="1" dirty="0" smtClean="0"/>
              <a:t>Student:</a:t>
            </a:r>
          </a:p>
          <a:p>
            <a:pPr algn="l"/>
            <a:r>
              <a:rPr lang="en-US" dirty="0" smtClean="0"/>
              <a:t>Nguyen Van Khoi</a:t>
            </a:r>
          </a:p>
          <a:p>
            <a:pPr algn="l"/>
            <a:r>
              <a:rPr lang="en-US" dirty="0" smtClean="0"/>
              <a:t>Tran Hoang Nam</a:t>
            </a:r>
            <a:endParaRPr lang="en-US" dirty="0"/>
          </a:p>
        </p:txBody>
      </p:sp>
      <p:pic>
        <p:nvPicPr>
          <p:cNvPr id="4" name="Picture 3" descr="cropped-logo-co-kem-3-sao-0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067" y="1080916"/>
            <a:ext cx="4483865" cy="12352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3999" y="15940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2134" y="27878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095999" y="4384235"/>
            <a:ext cx="465646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200" i="1" dirty="0" smtClean="0"/>
              <a:t>Supervisor:</a:t>
            </a:r>
          </a:p>
          <a:p>
            <a:pPr algn="r"/>
            <a:r>
              <a:rPr lang="en-US" dirty="0" smtClean="0"/>
              <a:t>MSc.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Hieu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866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76362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Suppose we have an input image N and some sets of pixels: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Foreground set                      : set of all pixels that are sample for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Background set                     : set of all pixels that are sample for the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Uncertain set                      : set of all pixels that are not in the both fore/background set. </a:t>
            </a:r>
          </a:p>
          <a:p>
            <a:r>
              <a:rPr lang="en-US" sz="1800" dirty="0" smtClean="0"/>
              <a:t>How to figure out all pixels belong to the object in the image and separate them from the background?                         </a:t>
            </a:r>
            <a:endParaRPr lang="en-US" sz="1800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5044" y="2592227"/>
            <a:ext cx="5420301" cy="274193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591898"/>
              </p:ext>
            </p:extLst>
          </p:nvPr>
        </p:nvGraphicFramePr>
        <p:xfrm>
          <a:off x="2639151" y="2688115"/>
          <a:ext cx="1117600" cy="319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4" name="Equation" r:id="rId4" imgW="1117440" imgH="253800" progId="Equation.DSMT4">
                  <p:embed/>
                </p:oleObj>
              </mc:Choice>
              <mc:Fallback>
                <p:oleObj name="Equation" r:id="rId4" imgW="1117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9151" y="2688115"/>
                        <a:ext cx="1117600" cy="319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608373"/>
              </p:ext>
            </p:extLst>
          </p:nvPr>
        </p:nvGraphicFramePr>
        <p:xfrm>
          <a:off x="2677251" y="3534392"/>
          <a:ext cx="1041400" cy="39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5" name="Equation" r:id="rId6" imgW="1041120" imgH="253800" progId="Equation.DSMT4">
                  <p:embed/>
                </p:oleObj>
              </mc:Choice>
              <mc:Fallback>
                <p:oleObj name="Equation" r:id="rId6" imgW="10411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77251" y="3534392"/>
                        <a:ext cx="1041400" cy="39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384254"/>
              </p:ext>
            </p:extLst>
          </p:nvPr>
        </p:nvGraphicFramePr>
        <p:xfrm>
          <a:off x="2485987" y="4407963"/>
          <a:ext cx="1092200" cy="361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6" name="Equation" r:id="rId8" imgW="1091880" imgH="253800" progId="Equation.DSMT4">
                  <p:embed/>
                </p:oleObj>
              </mc:Choice>
              <mc:Fallback>
                <p:oleObj name="Equation" r:id="rId8" imgW="1091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5987" y="4407963"/>
                        <a:ext cx="1092200" cy="361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12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images: foreground,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 binary image is an image in which each pixel belongs to one of only two possible discrete logical value: 1 or 0. In out problem: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1 is known as “object”.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0 is known as “not object”.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 define the set of pixels which logical value is </a:t>
            </a:r>
            <a:r>
              <a:rPr lang="en-US" i="1" dirty="0" smtClean="0"/>
              <a:t>1/0</a:t>
            </a:r>
            <a:r>
              <a:rPr lang="en-US" dirty="0" smtClean="0"/>
              <a:t> as the temp </a:t>
            </a:r>
            <a:r>
              <a:rPr lang="en-US" i="1" dirty="0" smtClean="0"/>
              <a:t>foreground</a:t>
            </a:r>
            <a:r>
              <a:rPr lang="en-US" dirty="0" smtClean="0"/>
              <a:t>/</a:t>
            </a:r>
            <a:r>
              <a:rPr lang="en-US" i="1" dirty="0" smtClean="0"/>
              <a:t>background</a:t>
            </a:r>
            <a:r>
              <a:rPr lang="en-US" dirty="0" smtClean="0"/>
              <a:t> pixel.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For all image pixels, we need to assign a unique label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in the </a:t>
            </a:r>
            <a:r>
              <a:rPr lang="en-US" i="1" dirty="0" smtClean="0"/>
              <a:t>foreground/background</a:t>
            </a:r>
            <a:r>
              <a:rPr lang="en-US" dirty="0" smtClean="0"/>
              <a:t> set, the label of it is </a:t>
            </a:r>
            <a:r>
              <a:rPr lang="en-US" i="1" dirty="0" smtClean="0"/>
              <a:t>1/0</a:t>
            </a:r>
            <a:r>
              <a:rPr lang="en-US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not in the foreground and background set, the temporary label of it is “</a:t>
            </a:r>
            <a:r>
              <a:rPr lang="en-US" i="1" dirty="0" smtClean="0"/>
              <a:t>uncertain</a:t>
            </a:r>
            <a:r>
              <a:rPr lang="en-US" dirty="0" smtClean="0"/>
              <a:t>”.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How to find a way to label all pixels in the image so that all pixels belong to object we want to select have same label, and so do to the another pixel?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328382"/>
              </p:ext>
            </p:extLst>
          </p:nvPr>
        </p:nvGraphicFramePr>
        <p:xfrm>
          <a:off x="2787268" y="2544896"/>
          <a:ext cx="5949108" cy="572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2" name="Equation" r:id="rId3" imgW="2603160" imgH="253800" progId="Equation.DSMT4">
                  <p:embed/>
                </p:oleObj>
              </mc:Choice>
              <mc:Fallback>
                <p:oleObj name="Equation" r:id="rId3" imgW="260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7268" y="2544896"/>
                        <a:ext cx="5949108" cy="572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9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 - Constraint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Data constraint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If a pixel has it colors similar to at least one pixel belong to foreground seeds, it is more likely to get foreground label, and so do with background seeds.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Prior constraint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Pixels that belong to the object tend to group together, and so do with pixels  that belong to background.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85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model data constraint by using Data Penalty </a:t>
            </a:r>
            <a:r>
              <a:rPr lang="en-US" dirty="0" smtClean="0"/>
              <a:t>Function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To figure out how image satisfy the data constraint, we sum up all pixel penalty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748405"/>
              </p:ext>
            </p:extLst>
          </p:nvPr>
        </p:nvGraphicFramePr>
        <p:xfrm>
          <a:off x="9324622" y="1825625"/>
          <a:ext cx="947404" cy="50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2" name="Equation" r:id="rId3" imgW="520560" imgH="279360" progId="Equation.DSMT4">
                  <p:embed/>
                </p:oleObj>
              </mc:Choice>
              <mc:Fallback>
                <p:oleObj name="Equation" r:id="rId3" imgW="5205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24622" y="1825625"/>
                        <a:ext cx="947404" cy="50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446223"/>
              </p:ext>
            </p:extLst>
          </p:nvPr>
        </p:nvGraphicFramePr>
        <p:xfrm>
          <a:off x="4929860" y="5222876"/>
          <a:ext cx="1840025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3" name="Equation" r:id="rId5" imgW="685800" imgH="355320" progId="Equation.DSMT4">
                  <p:embed/>
                </p:oleObj>
              </mc:Choice>
              <mc:Fallback>
                <p:oleObj name="Equation" r:id="rId5" imgW="68580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29860" y="5222876"/>
                        <a:ext cx="1840025" cy="95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851876"/>
              </p:ext>
            </p:extLst>
          </p:nvPr>
        </p:nvGraphicFramePr>
        <p:xfrm>
          <a:off x="3854312" y="2333988"/>
          <a:ext cx="4483376" cy="870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4" name="Equation" r:id="rId7" imgW="2603500" imgH="508000" progId="Equation.DSMT4">
                  <p:embed/>
                </p:oleObj>
              </mc:Choice>
              <mc:Fallback>
                <p:oleObj name="Equation" r:id="rId7" imgW="2603500" imgH="508000" progId="Equation.DSMT4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4312" y="2333988"/>
                        <a:ext cx="4483376" cy="8703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2263112"/>
              </p:ext>
            </p:extLst>
          </p:nvPr>
        </p:nvGraphicFramePr>
        <p:xfrm>
          <a:off x="3248837" y="3204387"/>
          <a:ext cx="6275535" cy="786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5" name="Equation" r:id="rId9" imgW="3416300" imgH="431800" progId="Equation.DSMT4">
                  <p:embed/>
                </p:oleObj>
              </mc:Choice>
              <mc:Fallback>
                <p:oleObj name="Equation" r:id="rId9" imgW="3416300" imgH="431800" progId="Equation.DSMT4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8837" y="3204387"/>
                        <a:ext cx="6275535" cy="7866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9965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Prior constraint Discontinuity definition</a:t>
            </a:r>
            <a:endParaRPr lang="en-US" sz="3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31" y="2052446"/>
            <a:ext cx="3306996" cy="359401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Pixel p and q exist a discontinuity if                   . By that, each pixel belong to the object boundary have some discontinuities pixels around.</a:t>
            </a:r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666317"/>
              </p:ext>
            </p:extLst>
          </p:nvPr>
        </p:nvGraphicFramePr>
        <p:xfrm>
          <a:off x="2805906" y="2834796"/>
          <a:ext cx="1224605" cy="316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8" name="Equation" r:id="rId4" imgW="787320" imgH="203040" progId="Equation.DSMT4">
                  <p:embed/>
                </p:oleObj>
              </mc:Choice>
              <mc:Fallback>
                <p:oleObj name="Equation" r:id="rId4" imgW="787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05906" y="2834796"/>
                        <a:ext cx="1224605" cy="3160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2216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model the prior constraint as a function of the color gradient for all discontinuities: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Where: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	           is the L2-Norm of RGB color difference between two pixels p and q.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751955"/>
              </p:ext>
            </p:extLst>
          </p:nvPr>
        </p:nvGraphicFramePr>
        <p:xfrm>
          <a:off x="1788404" y="3584125"/>
          <a:ext cx="1356410" cy="699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8" name="Equation" r:id="rId3" imgW="812520" imgH="419040" progId="Equation.DSMT4">
                  <p:embed/>
                </p:oleObj>
              </mc:Choice>
              <mc:Fallback>
                <p:oleObj name="Equation" r:id="rId3" imgW="8125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8404" y="3584125"/>
                        <a:ext cx="1356410" cy="699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114461"/>
              </p:ext>
            </p:extLst>
          </p:nvPr>
        </p:nvGraphicFramePr>
        <p:xfrm>
          <a:off x="1788404" y="4418461"/>
          <a:ext cx="1638302" cy="473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9" name="Equation" r:id="rId5" imgW="1054080" imgH="304560" progId="Equation.DSMT4">
                  <p:embed/>
                </p:oleObj>
              </mc:Choice>
              <mc:Fallback>
                <p:oleObj name="Equation" r:id="rId5" imgW="105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88404" y="4418461"/>
                        <a:ext cx="1638302" cy="473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4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963395"/>
              </p:ext>
            </p:extLst>
          </p:nvPr>
        </p:nvGraphicFramePr>
        <p:xfrm>
          <a:off x="4768192" y="2698594"/>
          <a:ext cx="2657711" cy="669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0" name="Equation" r:id="rId7" imgW="1358310" imgH="342751" progId="Equation.DSMT4">
                  <p:embed/>
                </p:oleObj>
              </mc:Choice>
              <mc:Fallback>
                <p:oleObj name="Equation" r:id="rId7" imgW="1358310" imgH="342751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8192" y="2698594"/>
                        <a:ext cx="2657711" cy="6690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9659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055812"/>
            <a:ext cx="10515600" cy="41211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Minimize the energy function (</a:t>
            </a:r>
            <a:r>
              <a:rPr lang="vi-VN" dirty="0"/>
              <a:t>Greig et al</a:t>
            </a:r>
            <a:r>
              <a:rPr lang="vi-VN" dirty="0" smtClean="0"/>
              <a:t>.</a:t>
            </a:r>
            <a:r>
              <a:rPr lang="en-US" dirty="0" smtClean="0"/>
              <a:t>, 1989)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Where      know as a balancing parameter between data constraint and the prior constraint: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larger lambda, the less discontinuities in the optimal labeling L.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smaller lambda, the more optimal labeling L.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37470"/>
              </p:ext>
            </p:extLst>
          </p:nvPr>
        </p:nvGraphicFramePr>
        <p:xfrm>
          <a:off x="1981736" y="3624549"/>
          <a:ext cx="298756" cy="38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2" name="Equation" r:id="rId3" imgW="139680" imgH="177480" progId="Equation.DSMT4">
                  <p:embed/>
                </p:oleObj>
              </mc:Choice>
              <mc:Fallback>
                <p:oleObj name="Equation" r:id="rId3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1736" y="3624549"/>
                        <a:ext cx="298756" cy="38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00971"/>
              </p:ext>
            </p:extLst>
          </p:nvPr>
        </p:nvGraphicFramePr>
        <p:xfrm>
          <a:off x="2852505" y="2631688"/>
          <a:ext cx="6497231" cy="780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3" name="Equation" r:id="rId5" imgW="2692400" imgH="330200" progId="Equation.DSMT4">
                  <p:embed/>
                </p:oleObj>
              </mc:Choice>
              <mc:Fallback>
                <p:oleObj name="Equation" r:id="rId5" imgW="2692400" imgH="3302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2505" y="2631688"/>
                        <a:ext cx="6497231" cy="7805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568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8567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Introduction</a:t>
            </a:r>
            <a:endParaRPr lang="en-US" b="1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93568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</a:t>
            </a:r>
            <a:endParaRPr lang="vi-V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603" y="2760511"/>
            <a:ext cx="9810077" cy="339496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603" y="1690688"/>
            <a:ext cx="9340794" cy="7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construction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13" y="987425"/>
            <a:ext cx="5014549" cy="487362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 simple segmentation example for a 3x3 image.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98699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 (cont.)</a:t>
            </a:r>
            <a:endParaRPr lang="vi-VN" dirty="0"/>
          </a:p>
        </p:txBody>
      </p:sp>
      <p:pic>
        <p:nvPicPr>
          <p:cNvPr id="33" name="Content Placeholder 3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2279177"/>
            <a:ext cx="10437875" cy="32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implementation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log-likelihood of intensity for regional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 hoc function for boundary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Max-flow algorithm provided by </a:t>
            </a:r>
            <a:r>
              <a:rPr lang="en-US" dirty="0" err="1" smtClean="0"/>
              <a:t>Boykov</a:t>
            </a:r>
            <a:r>
              <a:rPr lang="en-US" dirty="0" smtClean="0"/>
              <a:t> and </a:t>
            </a:r>
            <a:r>
              <a:rPr lang="en-US" dirty="0" err="1" smtClean="0"/>
              <a:t>Kolgomorov</a:t>
            </a:r>
            <a:r>
              <a:rPr lang="en-US" dirty="0" smtClean="0"/>
              <a:t> (2001)</a:t>
            </a:r>
            <a:endParaRPr lang="vi-V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362096" y="2333767"/>
          <a:ext cx="3649140" cy="81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Equation" r:id="rId3" imgW="2501900" imgH="584200" progId="Equation.DSMT4">
                  <p:embed/>
                </p:oleObj>
              </mc:Choice>
              <mc:Fallback>
                <p:oleObj name="Equation" r:id="rId3" imgW="2501900" imgH="584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2333767"/>
                        <a:ext cx="3649140" cy="8188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362096" y="3750398"/>
          <a:ext cx="3473577" cy="848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Equation" r:id="rId5" imgW="2374900" imgH="609600" progId="Equation.DSMT4">
                  <p:embed/>
                </p:oleObj>
              </mc:Choice>
              <mc:Fallback>
                <p:oleObj name="Equation" r:id="rId5" imgW="2374900" imgH="60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3750398"/>
                        <a:ext cx="3473577" cy="8488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3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comment</a:t>
            </a:r>
            <a:endParaRPr lang="vi-V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50" y="1690688"/>
            <a:ext cx="6236900" cy="4368918"/>
          </a:xfrm>
        </p:spPr>
      </p:pic>
    </p:spTree>
    <p:extLst>
      <p:ext uri="{BB962C8B-B14F-4D97-AF65-F5344CB8AC3E}">
        <p14:creationId xmlns:p14="http://schemas.microsoft.com/office/powerpoint/2010/main" val="2386477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234264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Silent Lazy Snapping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90" y="1825625"/>
            <a:ext cx="9805619" cy="4351338"/>
          </a:xfrm>
        </p:spPr>
      </p:pic>
    </p:spTree>
    <p:extLst>
      <p:ext uri="{BB962C8B-B14F-4D97-AF65-F5344CB8AC3E}">
        <p14:creationId xmlns:p14="http://schemas.microsoft.com/office/powerpoint/2010/main" val="1171808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1: Sample definition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289091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definition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Sample definition in pixel level: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Blue color: pixel belongs to foreground/object.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Red color: pixel belongs to background.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7413"/>
            <a:ext cx="6172200" cy="4633649"/>
          </a:xfrm>
        </p:spPr>
      </p:pic>
    </p:spTree>
    <p:extLst>
      <p:ext uri="{BB962C8B-B14F-4D97-AF65-F5344CB8AC3E}">
        <p14:creationId xmlns:p14="http://schemas.microsoft.com/office/powerpoint/2010/main" val="2842833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2: Pre-segmentation by SEEDs algorithm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23904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US" dirty="0" smtClean="0"/>
              <a:t>Image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E" sz="3600" dirty="0"/>
              <a:t>An image is a set of sub-images that sometimes referred to as regions-of-interest, ROIs, or simply </a:t>
            </a:r>
            <a:r>
              <a:rPr lang="en-IE" sz="3600" dirty="0" smtClean="0"/>
              <a:t>regions.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One of the problem in image processing is image selection – how to cut out or select an area for later specific image processing operations.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76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K-means method</a:t>
            </a:r>
            <a:br>
              <a:rPr lang="en-US" dirty="0" smtClean="0"/>
            </a:br>
            <a:r>
              <a:rPr lang="en-US" dirty="0" smtClean="0"/>
              <a:t>(4124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Cannot control the number of 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Over-segmentation problem.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Easy to implement, but require time and memory.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48" y="2057399"/>
            <a:ext cx="4246190" cy="2836666"/>
          </a:xfrm>
        </p:spPr>
      </p:pic>
    </p:spTree>
    <p:extLst>
      <p:ext uri="{BB962C8B-B14F-4D97-AF65-F5344CB8AC3E}">
        <p14:creationId xmlns:p14="http://schemas.microsoft.com/office/powerpoint/2010/main" val="2579041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Watershed method</a:t>
            </a:r>
            <a:br>
              <a:rPr lang="en-US" dirty="0" smtClean="0"/>
            </a:br>
            <a:r>
              <a:rPr lang="en-US" dirty="0" smtClean="0"/>
              <a:t>(212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Cannot control the number of 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Under-segmentation problem.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Unstable because result depends on threshold value.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:\Users\Sonata\Desktop\TestImage\7\waterShed.b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80" y="2006917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64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SEEDs – Super pixel</a:t>
            </a:r>
            <a:br>
              <a:rPr lang="en-US" dirty="0" smtClean="0"/>
            </a:br>
            <a:r>
              <a:rPr lang="en-US" dirty="0" smtClean="0"/>
              <a:t>(800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 control the number of </a:t>
            </a:r>
            <a:r>
              <a:rPr lang="en-IE" sz="2400" dirty="0" smtClean="0"/>
              <a:t>segments.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Depend on the number of </a:t>
            </a:r>
            <a:r>
              <a:rPr lang="en-IE" sz="2400" dirty="0" smtClean="0"/>
              <a:t>iteration.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b="1" dirty="0"/>
              <a:t>Under-fitting boundary problem</a:t>
            </a:r>
            <a:r>
              <a:rPr lang="en-US" sz="2400" dirty="0" smtClean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C:\Users\Sonata\Desktop\TestImage\7\2\waterShed.bmp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80" y="2006917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95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SEEDs – Revised Mean Pixel</a:t>
            </a:r>
            <a:br>
              <a:rPr lang="en-US" dirty="0" smtClean="0"/>
            </a:br>
            <a:r>
              <a:rPr lang="en-US" dirty="0" smtClean="0"/>
              <a:t>(800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 control the number of </a:t>
            </a:r>
            <a:r>
              <a:rPr lang="en-IE" sz="2400" dirty="0" smtClean="0"/>
              <a:t>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Depend on the number of iteration.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Stable, usable result.</a:t>
            </a:r>
            <a:endParaRPr lang="en-US" sz="2400" dirty="0"/>
          </a:p>
        </p:txBody>
      </p:sp>
      <p:pic>
        <p:nvPicPr>
          <p:cNvPr id="7" name="Content Placeholder 6" descr="E:\FPT\Graduation Assignment\Demo\20160628_Demo11\Lazy_Snapping\LazySnappingExperiment\LazySnappingExperiment\contours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25" y="1895475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54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Comparison between </a:t>
            </a:r>
            <a:br>
              <a:rPr lang="en-US" dirty="0" smtClean="0"/>
            </a:br>
            <a:r>
              <a:rPr lang="en-US" dirty="0" smtClean="0"/>
              <a:t>SEEDs Super Pixel and SEEDs Revised Mean Pixel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SEEDs Super Pixel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144" y="2505075"/>
            <a:ext cx="2735075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SEEDs Revised Mean Pixel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71" y="2505075"/>
            <a:ext cx="2179445" cy="3684588"/>
          </a:xfrm>
        </p:spPr>
      </p:pic>
    </p:spTree>
    <p:extLst>
      <p:ext uri="{BB962C8B-B14F-4D97-AF65-F5344CB8AC3E}">
        <p14:creationId xmlns:p14="http://schemas.microsoft.com/office/powerpoint/2010/main" val="4107111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Segments combine with sample definition in pixel level: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Blue color: pixel belongs to foreground/object.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Red color: pixel belongs to background.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6293"/>
            <a:ext cx="6172200" cy="4635888"/>
          </a:xfrm>
        </p:spPr>
      </p:pic>
    </p:spTree>
    <p:extLst>
      <p:ext uri="{BB962C8B-B14F-4D97-AF65-F5344CB8AC3E}">
        <p14:creationId xmlns:p14="http://schemas.microsoft.com/office/powerpoint/2010/main" val="2903255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3: Graph initialization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92" y="2348476"/>
            <a:ext cx="3515216" cy="3305636"/>
          </a:xfrm>
        </p:spPr>
      </p:pic>
    </p:spTree>
    <p:extLst>
      <p:ext uri="{BB962C8B-B14F-4D97-AF65-F5344CB8AC3E}">
        <p14:creationId xmlns:p14="http://schemas.microsoft.com/office/powerpoint/2010/main" val="178252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properties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63" y="987425"/>
            <a:ext cx="2866649" cy="24384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Network G = (V, 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 = {source, sink, segments}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|V</a:t>
            </a:r>
            <a:r>
              <a:rPr lang="en-US" sz="1600" dirty="0" smtClean="0"/>
              <a:t>| = </a:t>
            </a:r>
            <a:r>
              <a:rPr lang="en-US" sz="1600" dirty="0"/>
              <a:t>number of </a:t>
            </a:r>
            <a:r>
              <a:rPr lang="en-US" sz="1600" dirty="0" smtClean="0"/>
              <a:t>segments + 2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I(u) = mean value of segment 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 = {t-link, n-link}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p with label L[p] is a neighbor of pixel q with label L[q] and L[p] &lt;&gt; L[q], so p and q are neighbor in the network.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p belongs to foreground sample, we mark vertex L[p] connect to source.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q belongs to background sample, we mark vertex L[q] connect to sink.</a:t>
            </a:r>
            <a:endParaRPr lang="en-US" sz="1600" dirty="0"/>
          </a:p>
        </p:txBody>
      </p:sp>
      <p:pic>
        <p:nvPicPr>
          <p:cNvPr id="10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63" y="3799280"/>
            <a:ext cx="2866649" cy="15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7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</a:t>
            </a:r>
            <a:r>
              <a:rPr lang="en-US" b="1" dirty="0" smtClean="0"/>
              <a:t>4: </a:t>
            </a:r>
            <a:r>
              <a:rPr lang="en-US" b="1" dirty="0"/>
              <a:t>Graph </a:t>
            </a:r>
            <a:r>
              <a:rPr lang="en-US" b="1" dirty="0" smtClean="0"/>
              <a:t>cut and 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75" y="1825625"/>
            <a:ext cx="5813049" cy="4351338"/>
          </a:xfrm>
        </p:spPr>
      </p:pic>
    </p:spTree>
    <p:extLst>
      <p:ext uri="{BB962C8B-B14F-4D97-AF65-F5344CB8AC3E}">
        <p14:creationId xmlns:p14="http://schemas.microsoft.com/office/powerpoint/2010/main" val="115410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14148"/>
            <a:ext cx="6172200" cy="462017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We apply Graph Cut solution of Yuri </a:t>
            </a:r>
            <a:r>
              <a:rPr lang="en-US" sz="2000" dirty="0" err="1" smtClean="0"/>
              <a:t>Boykov</a:t>
            </a:r>
            <a:r>
              <a:rPr lang="en-US" sz="2000" dirty="0" smtClean="0"/>
              <a:t> and Vladimir Kolmogorov to the network to solve maximum flow problem.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962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IE" dirty="0"/>
              <a:t>Interactive single-image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E" sz="3600" dirty="0"/>
              <a:t>Interactive single-image segmentation (image </a:t>
            </a:r>
            <a:r>
              <a:rPr lang="en-IE" sz="3600" dirty="0" err="1" smtClean="0"/>
              <a:t>cutout</a:t>
            </a:r>
            <a:r>
              <a:rPr lang="en-IE" sz="3600" dirty="0" smtClean="0"/>
              <a:t> </a:t>
            </a:r>
            <a:r>
              <a:rPr lang="en-IE" sz="3600" dirty="0"/>
              <a:t>or foreground/background separation), one of the typical case in region selection </a:t>
            </a:r>
            <a:r>
              <a:rPr lang="en-IE" sz="3600" dirty="0" smtClean="0"/>
              <a:t>problem, </a:t>
            </a:r>
            <a:r>
              <a:rPr lang="en-IE" sz="3600" dirty="0"/>
              <a:t>is to select the object (e.g. human, flower) from the background that based on samples provided by the </a:t>
            </a:r>
            <a:r>
              <a:rPr lang="en-IE" sz="3600" dirty="0" smtClean="0"/>
              <a:t>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81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18634"/>
            <a:ext cx="6172200" cy="461120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We transfer label value  of vertices back to all regions in the original image, change color or background regions to get final segmentation – object selection.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8266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803671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1: Pixel loss in thin area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189080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05075"/>
            <a:ext cx="2458945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01" y="2504631"/>
            <a:ext cx="2461785" cy="3685032"/>
          </a:xfrm>
        </p:spPr>
      </p:pic>
    </p:spTree>
    <p:extLst>
      <p:ext uri="{BB962C8B-B14F-4D97-AF65-F5344CB8AC3E}">
        <p14:creationId xmlns:p14="http://schemas.microsoft.com/office/powerpoint/2010/main" val="3592329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2: Unsmooth boundary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Dancing_Emily</a:t>
            </a:r>
            <a:r>
              <a:rPr lang="en-US" dirty="0" smtClean="0"/>
              <a:t> with samples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735042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3: Poor performance when foreground and background have similar color distribution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Vango</a:t>
            </a:r>
            <a:r>
              <a:rPr lang="en-US" dirty="0" smtClean="0"/>
              <a:t>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8" y="2505075"/>
            <a:ext cx="4907986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01" y="2505075"/>
            <a:ext cx="4907986" cy="3684588"/>
          </a:xfrm>
        </p:spPr>
      </p:pic>
    </p:spTree>
    <p:extLst>
      <p:ext uri="{BB962C8B-B14F-4D97-AF65-F5344CB8AC3E}">
        <p14:creationId xmlns:p14="http://schemas.microsoft.com/office/powerpoint/2010/main" val="376832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8266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Berkeley dataset – 12003.jpg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360417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35070.jpg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3018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4513368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176035.jpg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29" y="2818606"/>
            <a:ext cx="4571659" cy="305409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687389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187029.jpg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21" y="2505075"/>
            <a:ext cx="2458945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16650"/>
            <a:ext cx="2458945" cy="3684588"/>
          </a:xfrm>
        </p:spPr>
      </p:pic>
    </p:spTree>
    <p:extLst>
      <p:ext uri="{BB962C8B-B14F-4D97-AF65-F5344CB8AC3E}">
        <p14:creationId xmlns:p14="http://schemas.microsoft.com/office/powerpoint/2010/main" val="198578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dirty="0" smtClean="0"/>
              <a:t>Image segmentation from Lazy Snapping paper</a:t>
            </a:r>
            <a:endParaRPr lang="en-US" sz="4200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39" y="1825625"/>
            <a:ext cx="2927121" cy="4351338"/>
          </a:xfrm>
        </p:spPr>
      </p:pic>
      <p:pic>
        <p:nvPicPr>
          <p:cNvPr id="21" name="Content Placeholder 2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38" y="1825625"/>
            <a:ext cx="2909324" cy="4351338"/>
          </a:xfrm>
        </p:spPr>
      </p:pic>
    </p:spTree>
    <p:extLst>
      <p:ext uri="{BB962C8B-B14F-4D97-AF65-F5344CB8AC3E}">
        <p14:creationId xmlns:p14="http://schemas.microsoft.com/office/powerpoint/2010/main" val="2552758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207056.jpg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78731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1806979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497623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7.jpg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2565907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8.jpg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8037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6885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Cat.jpg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74" y="2817654"/>
            <a:ext cx="3063240" cy="306324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56" y="2813844"/>
            <a:ext cx="3067050" cy="3067050"/>
          </a:xfrm>
        </p:spPr>
      </p:pic>
    </p:spTree>
    <p:extLst>
      <p:ext uri="{BB962C8B-B14F-4D97-AF65-F5344CB8AC3E}">
        <p14:creationId xmlns:p14="http://schemas.microsoft.com/office/powerpoint/2010/main" val="18663626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TrangAn.jpg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982" y="2776887"/>
            <a:ext cx="4177623" cy="313639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01" y="2781459"/>
            <a:ext cx="4175760" cy="3131820"/>
          </a:xfrm>
        </p:spPr>
      </p:pic>
    </p:spTree>
    <p:extLst>
      <p:ext uri="{BB962C8B-B14F-4D97-AF65-F5344CB8AC3E}">
        <p14:creationId xmlns:p14="http://schemas.microsoft.com/office/powerpoint/2010/main" val="41975524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Nam_2.jpg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668" y="2505075"/>
            <a:ext cx="2072251" cy="368400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76388" y="3322654"/>
            <a:ext cx="3684587" cy="2072580"/>
          </a:xfrm>
        </p:spPr>
      </p:pic>
    </p:spTree>
    <p:extLst>
      <p:ext uri="{BB962C8B-B14F-4D97-AF65-F5344CB8AC3E}">
        <p14:creationId xmlns:p14="http://schemas.microsoft.com/office/powerpoint/2010/main" val="3447626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WSpaper.jpg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16650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587566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4644932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Emily_child.jpg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78" y="2504631"/>
            <a:ext cx="2072831" cy="368503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10" y="2505075"/>
            <a:ext cx="2068742" cy="3684588"/>
          </a:xfrm>
        </p:spPr>
      </p:pic>
    </p:spTree>
    <p:extLst>
      <p:ext uri="{BB962C8B-B14F-4D97-AF65-F5344CB8AC3E}">
        <p14:creationId xmlns:p14="http://schemas.microsoft.com/office/powerpoint/2010/main" val="32579958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9093825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7301686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37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Greig</a:t>
            </a:r>
            <a:r>
              <a:rPr lang="en-US" dirty="0" smtClean="0"/>
              <a:t> et al, 1989: the first using min-cut max-flow algorithm to optimize certain energy function in vision.</a:t>
            </a:r>
          </a:p>
          <a:p>
            <a:r>
              <a:rPr lang="en-US" dirty="0" err="1" smtClean="0"/>
              <a:t>Boykov</a:t>
            </a:r>
            <a:r>
              <a:rPr lang="en-US" dirty="0" smtClean="0"/>
              <a:t> and Jolly, 2001: basing on the work of </a:t>
            </a:r>
            <a:r>
              <a:rPr lang="en-US" dirty="0" err="1" smtClean="0"/>
              <a:t>Greig</a:t>
            </a:r>
            <a:r>
              <a:rPr lang="en-US" dirty="0" smtClean="0"/>
              <a:t>, finding optimal segmentation which satisfies hard constraints imposed by user and soft constraints combining both region and boundary properties.</a:t>
            </a:r>
          </a:p>
          <a:p>
            <a:r>
              <a:rPr lang="en-US" dirty="0" smtClean="0"/>
              <a:t>Li, Tang, Sun and Shum, 2004: improving the method of </a:t>
            </a:r>
            <a:r>
              <a:rPr lang="en-US" dirty="0" err="1" smtClean="0"/>
              <a:t>Boykov</a:t>
            </a:r>
            <a:r>
              <a:rPr lang="en-US" dirty="0" smtClean="0"/>
              <a:t> and Jolly, working on super-pixel with an extra boundary-editing step.  </a:t>
            </a:r>
          </a:p>
          <a:p>
            <a:r>
              <a:rPr lang="en-US" dirty="0" err="1" smtClean="0"/>
              <a:t>Rother</a:t>
            </a:r>
            <a:r>
              <a:rPr lang="en-US" dirty="0" smtClean="0"/>
              <a:t>, </a:t>
            </a:r>
            <a:r>
              <a:rPr lang="en-US" dirty="0" err="1" smtClean="0"/>
              <a:t>Kolgomorov</a:t>
            </a:r>
            <a:r>
              <a:rPr lang="en-US" dirty="0" smtClean="0"/>
              <a:t> and Blake, 2004: the iterated version of </a:t>
            </a:r>
            <a:r>
              <a:rPr lang="en-US" dirty="0" err="1" smtClean="0"/>
              <a:t>Boykov</a:t>
            </a:r>
            <a:r>
              <a:rPr lang="en-US" dirty="0" smtClean="0"/>
              <a:t> and Jolly, using color and contrast information with border matting for optimize the boundary.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Lazy </a:t>
            </a:r>
            <a:r>
              <a:rPr lang="en-US" smtClean="0"/>
              <a:t>Snapping samples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0023"/>
            <a:ext cx="10515600" cy="2642541"/>
          </a:xfrm>
        </p:spPr>
      </p:pic>
    </p:spTree>
    <p:extLst>
      <p:ext uri="{BB962C8B-B14F-4D97-AF65-F5344CB8AC3E}">
        <p14:creationId xmlns:p14="http://schemas.microsoft.com/office/powerpoint/2010/main" val="1820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GrabCut</a:t>
            </a:r>
            <a:r>
              <a:rPr lang="en-US" dirty="0" smtClean="0"/>
              <a:t> samples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62" y="1825625"/>
            <a:ext cx="7581876" cy="4351338"/>
          </a:xfrm>
        </p:spPr>
      </p:pic>
    </p:spTree>
    <p:extLst>
      <p:ext uri="{BB962C8B-B14F-4D97-AF65-F5344CB8AC3E}">
        <p14:creationId xmlns:p14="http://schemas.microsoft.com/office/powerpoint/2010/main" val="150027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1401</Words>
  <Application>Microsoft Office PowerPoint</Application>
  <PresentationFormat>Widescreen</PresentationFormat>
  <Paragraphs>245</Paragraphs>
  <Slides>63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Calibri Light</vt:lpstr>
      <vt:lpstr>Times New Roman</vt:lpstr>
      <vt:lpstr>Office Theme</vt:lpstr>
      <vt:lpstr>Equation</vt:lpstr>
      <vt:lpstr>MathType 6.0 Equation</vt:lpstr>
      <vt:lpstr>Object Selection</vt:lpstr>
      <vt:lpstr>PowerPoint Presentation</vt:lpstr>
      <vt:lpstr>Image selection</vt:lpstr>
      <vt:lpstr>Interactive single-image segmentation</vt:lpstr>
      <vt:lpstr>Image segmentation from Lazy Snapping paper</vt:lpstr>
      <vt:lpstr>PowerPoint Presentation</vt:lpstr>
      <vt:lpstr>Literature review</vt:lpstr>
      <vt:lpstr>Lazy Snapping samples</vt:lpstr>
      <vt:lpstr>GrabCut samples</vt:lpstr>
      <vt:lpstr>PowerPoint Presentation</vt:lpstr>
      <vt:lpstr>Problem statement</vt:lpstr>
      <vt:lpstr>Binary images: foreground, background</vt:lpstr>
      <vt:lpstr>Binary labelling problem</vt:lpstr>
      <vt:lpstr>Binary labelling problem - Constraint</vt:lpstr>
      <vt:lpstr>Binary labeling problem</vt:lpstr>
      <vt:lpstr>Prior constraint Discontinuity definition</vt:lpstr>
      <vt:lpstr>Binary labeling problem</vt:lpstr>
      <vt:lpstr>Binary labelling problem</vt:lpstr>
      <vt:lpstr>PowerPoint Presentation</vt:lpstr>
      <vt:lpstr>Energy function</vt:lpstr>
      <vt:lpstr>Graph cut construction</vt:lpstr>
      <vt:lpstr>Energy function (cont.)</vt:lpstr>
      <vt:lpstr>Detailed implementation</vt:lpstr>
      <vt:lpstr>Sample result and comment</vt:lpstr>
      <vt:lpstr>PowerPoint Presentation</vt:lpstr>
      <vt:lpstr>Silent Lazy Snapping model</vt:lpstr>
      <vt:lpstr>Step 1: Sample definition</vt:lpstr>
      <vt:lpstr>Sample definition step</vt:lpstr>
      <vt:lpstr>Step 2: Pre-segmentation by SEEDs algorithm</vt:lpstr>
      <vt:lpstr>Pre-segmentation step K-means method (4124 segments)</vt:lpstr>
      <vt:lpstr>Pre-segmentation step Watershed method (212 segments)</vt:lpstr>
      <vt:lpstr>Pre-segmentation step SEEDs – Super pixel (800 segments)</vt:lpstr>
      <vt:lpstr>Pre-segmentation step SEEDs – Revised Mean Pixel (800 segments)</vt:lpstr>
      <vt:lpstr>Comparison between  SEEDs Super Pixel and SEEDs Revised Mean Pixel</vt:lpstr>
      <vt:lpstr>Pre-segmentation step</vt:lpstr>
      <vt:lpstr>Step 3: Graph initialization</vt:lpstr>
      <vt:lpstr>Network properties</vt:lpstr>
      <vt:lpstr>Step 4: Graph cut and final segmentation</vt:lpstr>
      <vt:lpstr>Final segmentation</vt:lpstr>
      <vt:lpstr>Final segmentation</vt:lpstr>
      <vt:lpstr>Sample result</vt:lpstr>
      <vt:lpstr>Limitation 1: Pixel loss in thin area</vt:lpstr>
      <vt:lpstr>Limitation 2: Unsmooth boundary</vt:lpstr>
      <vt:lpstr>Limitation 3: Poor performance when foreground and background have similar color distribution</vt:lpstr>
      <vt:lpstr>PowerPoint Presentation</vt:lpstr>
      <vt:lpstr>Berkeley dataset – 12003.jpg</vt:lpstr>
      <vt:lpstr>Berkeley dataset – 35070.jpg</vt:lpstr>
      <vt:lpstr>Berkeley dataset – 176035.jpg</vt:lpstr>
      <vt:lpstr>Berkeley dataset – 187029.jpg</vt:lpstr>
      <vt:lpstr>Berkeley dataset – 207056.jpg</vt:lpstr>
      <vt:lpstr>Khoi’s dataset – 5.jpg</vt:lpstr>
      <vt:lpstr>Khoi’s dataset – 6.jpg</vt:lpstr>
      <vt:lpstr>Khoi’s dataset – 7.jpg</vt:lpstr>
      <vt:lpstr>Khoi’s dataset – 8.jpg</vt:lpstr>
      <vt:lpstr>Khoi’s dataset – 9.jpg</vt:lpstr>
      <vt:lpstr>Nam’s dataset – Cat.jpg</vt:lpstr>
      <vt:lpstr>Nam’s dataset – TrangAn.jpg</vt:lpstr>
      <vt:lpstr>Nam’s dataset – Nam_2.jpg</vt:lpstr>
      <vt:lpstr>Nam’s dataset – WSpaper.jpg</vt:lpstr>
      <vt:lpstr>Nam’s dataset – Emily_child.jpg</vt:lpstr>
      <vt:lpstr>PowerPoint Presentation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Seletion</dc:title>
  <dc:creator>Trần Nam</dc:creator>
  <cp:lastModifiedBy>Khôi Nguyễn</cp:lastModifiedBy>
  <cp:revision>225</cp:revision>
  <dcterms:created xsi:type="dcterms:W3CDTF">2016-08-06T02:36:48Z</dcterms:created>
  <dcterms:modified xsi:type="dcterms:W3CDTF">2016-08-12T01:41:14Z</dcterms:modified>
</cp:coreProperties>
</file>